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337" r:id="rId3"/>
    <p:sldId id="323" r:id="rId4"/>
    <p:sldId id="322" r:id="rId5"/>
    <p:sldId id="333" r:id="rId6"/>
    <p:sldId id="329" r:id="rId7"/>
    <p:sldId id="331" r:id="rId8"/>
    <p:sldId id="334" r:id="rId9"/>
    <p:sldId id="330" r:id="rId10"/>
    <p:sldId id="324" r:id="rId11"/>
    <p:sldId id="335" r:id="rId12"/>
    <p:sldId id="316" r:id="rId13"/>
    <p:sldId id="304" r:id="rId14"/>
    <p:sldId id="336" r:id="rId15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  <a:srgbClr val="FFFFFF"/>
    <a:srgbClr val="F0720A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72" autoAdjust="0"/>
    <p:restoredTop sz="95144" autoAdjust="0"/>
  </p:normalViewPr>
  <p:slideViewPr>
    <p:cSldViewPr>
      <p:cViewPr varScale="1">
        <p:scale>
          <a:sx n="82" d="100"/>
          <a:sy n="82" d="100"/>
        </p:scale>
        <p:origin x="184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50AC6A-6F87-4065-8254-D422665E189E}" type="datetimeFigureOut">
              <a:rPr lang="nb-NO"/>
              <a:pPr>
                <a:defRPr/>
              </a:pPr>
              <a:t>27.11.2023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A02794-70DC-4605-B979-9AFC1CB0F6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9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F0720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688B-6F08-AB40-A49D-3DB4DC55611C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F08E5-BC30-48F0-87A0-0E8E33DDE80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9" name="Bilde 8" descr="Et bilde som inneholder Font, tekst, Grafikk, skjermbilde&#10;&#10;Automatisk generert beskrivelse">
            <a:extLst>
              <a:ext uri="{FF2B5EF4-FFF2-40B4-BE49-F238E27FC236}">
                <a16:creationId xmlns:a16="http://schemas.microsoft.com/office/drawing/2014/main" id="{1F1DB53A-4C33-1729-8267-0A6128F4F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6342992"/>
            <a:ext cx="930535" cy="3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1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D97B-61E7-A840-8135-91DDB5452CED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E39F-2076-4145-91A9-42EC0EC6D3C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92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73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16592"/>
            <a:ext cx="5384800" cy="3394075"/>
          </a:xfrm>
        </p:spPr>
        <p:txBody>
          <a:bodyPr/>
          <a:lstStyle>
            <a:lvl1pPr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16592"/>
            <a:ext cx="5384800" cy="3394075"/>
          </a:xfrm>
        </p:spPr>
        <p:txBody>
          <a:bodyPr/>
          <a:lstStyle>
            <a:lvl1pPr>
              <a:defRPr sz="37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5555-EEF1-7949-9838-91FE438C7313}" type="datetime1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1EF-0182-9B44-9DE4-CA4B092EE1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9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4F413-B641-E540-98CE-C27A96882AE0}" type="datetime1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7AB56-4088-42AE-A3E7-D5C29BBA134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0720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C700A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6565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6565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6565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565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56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27448" y="2060848"/>
            <a:ext cx="10363200" cy="1470025"/>
          </a:xfrm>
        </p:spPr>
        <p:txBody>
          <a:bodyPr/>
          <a:lstStyle/>
          <a:p>
            <a:r>
              <a:rPr lang="nb-NO" dirty="0"/>
              <a:t>Mer ustabile renter fremover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Bærum </a:t>
            </a:r>
            <a:r>
              <a:rPr lang="nb-NO" dirty="0" err="1"/>
              <a:t>Rotary</a:t>
            </a:r>
            <a:r>
              <a:rPr lang="nb-NO" dirty="0"/>
              <a:t>, 27. november 2023</a:t>
            </a:r>
          </a:p>
          <a:p>
            <a:r>
              <a:rPr lang="nb-NO" dirty="0"/>
              <a:t>Steinar Juel, </a:t>
            </a:r>
            <a:r>
              <a:rPr lang="nb-NO" dirty="0" err="1"/>
              <a:t>Civita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3772771-44AD-FE83-A318-DD5720D1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F08E5-BC30-48F0-87A0-0E8E33DDE809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05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D2139A8F-1949-F601-A84F-4E6037D0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Hva med kronekursen??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B57BFEB-7B1B-0C1D-DF82-442FFC46CBB9}"/>
              </a:ext>
            </a:extLst>
          </p:cNvPr>
          <p:cNvSpPr txBox="1"/>
          <p:nvPr/>
        </p:nvSpPr>
        <p:spPr>
          <a:xfrm>
            <a:off x="479376" y="1988840"/>
            <a:ext cx="3024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Når frihandel mellom likeartede økonomier:</a:t>
            </a:r>
            <a:br>
              <a:rPr lang="nb-NO" sz="2000" dirty="0">
                <a:solidFill>
                  <a:schemeClr val="bg1"/>
                </a:solidFill>
              </a:rPr>
            </a:b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Prisnivået i landene målt med samme valuta skal </a:t>
            </a:r>
            <a:r>
              <a:rPr lang="nb-NO" sz="2000" b="1" i="1" dirty="0">
                <a:solidFill>
                  <a:schemeClr val="bg1"/>
                </a:solidFill>
              </a:rPr>
              <a:t>over tid </a:t>
            </a:r>
            <a:r>
              <a:rPr lang="nb-NO" sz="2000" dirty="0">
                <a:solidFill>
                  <a:schemeClr val="bg1"/>
                </a:solidFill>
              </a:rPr>
              <a:t>bli omtrent likt.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Men.....: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Oljesektoren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Relativ produktivitetsvekst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Rentedifferanse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Risikosituasjonen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3" name="Plassholder for innhold 9">
            <a:extLst>
              <a:ext uri="{FF2B5EF4-FFF2-40B4-BE49-F238E27FC236}">
                <a16:creationId xmlns:a16="http://schemas.microsoft.com/office/drawing/2014/main" id="{1FDAEACD-880C-47B9-FE7F-770348338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768" y="1654272"/>
            <a:ext cx="7736718" cy="463743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B262B1-09F2-5735-6E87-380234A9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E39F-2076-4145-91A9-42EC0EC6D3C0}" type="slidenum">
              <a:rPr lang="nb-NO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73216-302E-EA82-F530-B11179B6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88640"/>
            <a:ext cx="10972800" cy="1143000"/>
          </a:xfrm>
        </p:spPr>
        <p:txBody>
          <a:bodyPr/>
          <a:lstStyle/>
          <a:p>
            <a:r>
              <a:rPr lang="nb-NO" dirty="0"/>
              <a:t>Prisnivå og valutakurs - eksempel</a:t>
            </a:r>
          </a:p>
        </p:txBody>
      </p:sp>
      <p:sp>
        <p:nvSpPr>
          <p:cNvPr id="4" name="Bildeforklaring formet som Pil høyre 3">
            <a:extLst>
              <a:ext uri="{FF2B5EF4-FFF2-40B4-BE49-F238E27FC236}">
                <a16:creationId xmlns:a16="http://schemas.microsoft.com/office/drawing/2014/main" id="{5861F3C4-FB6D-D449-8496-5AC479F30298}"/>
              </a:ext>
            </a:extLst>
          </p:cNvPr>
          <p:cNvSpPr/>
          <p:nvPr/>
        </p:nvSpPr>
        <p:spPr>
          <a:xfrm>
            <a:off x="1307468" y="2064953"/>
            <a:ext cx="1656184" cy="1143000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Norge</a:t>
            </a:r>
          </a:p>
        </p:txBody>
      </p:sp>
      <p:sp>
        <p:nvSpPr>
          <p:cNvPr id="5" name="Bildeforklaring formet som Pil høyre 4">
            <a:extLst>
              <a:ext uri="{FF2B5EF4-FFF2-40B4-BE49-F238E27FC236}">
                <a16:creationId xmlns:a16="http://schemas.microsoft.com/office/drawing/2014/main" id="{20FA7E59-A4C5-3F7B-616D-D0D81405FB72}"/>
              </a:ext>
            </a:extLst>
          </p:cNvPr>
          <p:cNvSpPr/>
          <p:nvPr/>
        </p:nvSpPr>
        <p:spPr>
          <a:xfrm>
            <a:off x="1307468" y="3798169"/>
            <a:ext cx="1656184" cy="1143000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Tyskland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9A24DDA-A286-ACCC-8B51-2E122FEC2B74}"/>
              </a:ext>
            </a:extLst>
          </p:cNvPr>
          <p:cNvSpPr/>
          <p:nvPr/>
        </p:nvSpPr>
        <p:spPr>
          <a:xfrm>
            <a:off x="3719736" y="2060848"/>
            <a:ext cx="1296144" cy="1143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Bosch kjøleskap 10.000 NOK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D71CBDD-A4D5-2A7E-E515-F08F5C945136}"/>
              </a:ext>
            </a:extLst>
          </p:cNvPr>
          <p:cNvSpPr/>
          <p:nvPr/>
        </p:nvSpPr>
        <p:spPr>
          <a:xfrm>
            <a:off x="3719736" y="3798169"/>
            <a:ext cx="1296144" cy="1143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Bosch kjøleskap 1.000 EUR</a:t>
            </a:r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9F057BE3-7708-D469-515C-154E143CB081}"/>
              </a:ext>
            </a:extLst>
          </p:cNvPr>
          <p:cNvSpPr/>
          <p:nvPr/>
        </p:nvSpPr>
        <p:spPr>
          <a:xfrm>
            <a:off x="6104384" y="2047550"/>
            <a:ext cx="1791816" cy="28936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Kjøpekrafts riktig valutakurs her:</a:t>
            </a:r>
          </a:p>
          <a:p>
            <a:pPr algn="ctr"/>
            <a:r>
              <a:rPr lang="nb-NO" dirty="0"/>
              <a:t>10 NOK/EUR</a:t>
            </a:r>
          </a:p>
        </p:txBody>
      </p:sp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F5AA3E35-81AB-804B-8D51-5B5C7675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E39F-2076-4145-91A9-42EC0EC6D3C0}" type="slidenum">
              <a:rPr lang="nb-NO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nb-NO">
              <a:solidFill>
                <a:schemeClr val="bg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3EA7D32-94B1-8DC6-6750-43186CA22CBC}"/>
              </a:ext>
            </a:extLst>
          </p:cNvPr>
          <p:cNvSpPr txBox="1"/>
          <p:nvPr/>
        </p:nvSpPr>
        <p:spPr>
          <a:xfrm>
            <a:off x="1290668" y="5648465"/>
            <a:ext cx="7989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i="1" dirty="0">
                <a:solidFill>
                  <a:schemeClr val="bg1"/>
                </a:solidFill>
              </a:rPr>
              <a:t>SSB: I 2022, konsumprisene i Norge 43 pst høyere enn gjennomsnittet i EU</a:t>
            </a:r>
          </a:p>
          <a:p>
            <a:r>
              <a:rPr lang="nb-NO" sz="2000" b="1" i="1" dirty="0">
                <a:solidFill>
                  <a:schemeClr val="bg1"/>
                </a:solidFill>
              </a:rPr>
              <a:t>         Kjøpekraftskurs mot EU 13,65 – 15,62</a:t>
            </a:r>
          </a:p>
        </p:txBody>
      </p:sp>
    </p:spTree>
    <p:extLst>
      <p:ext uri="{BB962C8B-B14F-4D97-AF65-F5344CB8AC3E}">
        <p14:creationId xmlns:p14="http://schemas.microsoft.com/office/powerpoint/2010/main" val="8914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7E1BDA-ADC2-CB42-86D1-8D109BE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92" y="134024"/>
            <a:ext cx="11273741" cy="1496484"/>
          </a:xfrm>
        </p:spPr>
        <p:txBody>
          <a:bodyPr>
            <a:noAutofit/>
          </a:bodyPr>
          <a:lstStyle/>
          <a:p>
            <a:pPr algn="l"/>
            <a:r>
              <a:rPr lang="nb-NO" sz="4800" dirty="0"/>
              <a:t>Underliggende knapphet på arbeidskraft</a:t>
            </a:r>
            <a:br>
              <a:rPr lang="nb-NO" sz="4800" dirty="0"/>
            </a:br>
            <a:r>
              <a:rPr lang="nb-NO" sz="4000" dirty="0"/>
              <a:t>Nok penger, mangel på arbeidskraft=lønnspress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576663-F93F-C64A-A8DF-F831A7D8B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7141"/>
            <a:ext cx="4853761" cy="4680456"/>
          </a:xfrm>
        </p:spPr>
        <p:txBody>
          <a:bodyPr>
            <a:normAutofit lnSpcReduction="10000"/>
          </a:bodyPr>
          <a:lstStyle/>
          <a:p>
            <a:r>
              <a:rPr lang="nb-NO" sz="2800" dirty="0"/>
              <a:t>Arbeidsdyktig alder: +110.000</a:t>
            </a:r>
          </a:p>
          <a:p>
            <a:r>
              <a:rPr lang="nb-NO" sz="2800" dirty="0"/>
              <a:t>HMO-arbeidskraft: 150.000</a:t>
            </a:r>
          </a:p>
          <a:p>
            <a:r>
              <a:rPr lang="nb-NO" sz="2800" dirty="0"/>
              <a:t>Forsvar: 25.000 (?)</a:t>
            </a:r>
          </a:p>
          <a:p>
            <a:r>
              <a:rPr lang="nb-NO" sz="2800" dirty="0"/>
              <a:t>Skole og barnehage, minus 3000 (?)</a:t>
            </a:r>
          </a:p>
          <a:p>
            <a:r>
              <a:rPr lang="nb-NO" sz="2800" dirty="0"/>
              <a:t>Allerede 50.000 flere ledige stillinger enn «normalt»</a:t>
            </a:r>
          </a:p>
          <a:p>
            <a:pPr marL="0" indent="0">
              <a:buNone/>
            </a:pPr>
            <a:r>
              <a:rPr lang="nb-NO" sz="2800" dirty="0"/>
              <a:t>«Mangler» rundt 100.000 årsverk</a:t>
            </a:r>
          </a:p>
          <a:p>
            <a:r>
              <a:rPr lang="nb-NO" sz="2800" dirty="0"/>
              <a:t>+ Andre ambisjoner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B54441A-32EA-5748-8BCD-D7FB70C8D836}"/>
              </a:ext>
            </a:extLst>
          </p:cNvPr>
          <p:cNvSpPr txBox="1"/>
          <p:nvPr/>
        </p:nvSpPr>
        <p:spPr>
          <a:xfrm>
            <a:off x="6800487" y="6309256"/>
            <a:ext cx="365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Kilde: SSB og Helsepersonellkommisjonen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AE81556-998E-A943-3B92-1484B53D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1123"/>
            <a:ext cx="5418667" cy="4538133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6264CA-3017-354C-6F9A-627C7522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E39F-2076-4145-91A9-42EC0EC6D3C0}" type="slidenum">
              <a:rPr lang="nb-NO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9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3">
            <a:extLst>
              <a:ext uri="{FF2B5EF4-FFF2-40B4-BE49-F238E27FC236}">
                <a16:creationId xmlns:a16="http://schemas.microsoft.com/office/drawing/2014/main" id="{B9242A1F-59C4-ED4B-9B06-A6B8972C2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5324" y="1503302"/>
            <a:ext cx="7475771" cy="46798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0D5E0EC-ED76-4145-8748-8808742D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3" y="257045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nb-NO" sz="4267" dirty="0"/>
              <a:t>Kriger og konflikter gir normalt høy og variabel inflasjon</a:t>
            </a:r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1793518-A753-6F4B-A9F6-80192C54D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86" y="2268461"/>
            <a:ext cx="4080692" cy="2943000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Ustabile forsyningslinjer</a:t>
            </a:r>
          </a:p>
          <a:p>
            <a:r>
              <a:rPr lang="nb-NO" sz="2400" dirty="0">
                <a:solidFill>
                  <a:schemeClr val="bg1"/>
                </a:solidFill>
              </a:rPr>
              <a:t>Økt etterspørsel etter bestemte produkter</a:t>
            </a:r>
          </a:p>
          <a:p>
            <a:r>
              <a:rPr lang="nb-NO" sz="2400" dirty="0">
                <a:solidFill>
                  <a:schemeClr val="bg1"/>
                </a:solidFill>
              </a:rPr>
              <a:t>Våpenproduksjon</a:t>
            </a:r>
          </a:p>
          <a:p>
            <a:r>
              <a:rPr lang="nb-NO" sz="2400" dirty="0">
                <a:solidFill>
                  <a:schemeClr val="bg1"/>
                </a:solidFill>
              </a:rPr>
              <a:t>Reversering av globalisering</a:t>
            </a:r>
            <a:br>
              <a:rPr lang="nb-NO" sz="1867" dirty="0">
                <a:solidFill>
                  <a:schemeClr val="bg1"/>
                </a:solidFill>
              </a:rPr>
            </a:br>
            <a:endParaRPr lang="nb-NO" sz="1867" dirty="0">
              <a:solidFill>
                <a:schemeClr val="bg1"/>
              </a:solidFill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1C7A332-2A1E-6C47-9BC2-7C770B11BAE3}"/>
              </a:ext>
            </a:extLst>
          </p:cNvPr>
          <p:cNvGrpSpPr/>
          <p:nvPr/>
        </p:nvGrpSpPr>
        <p:grpSpPr>
          <a:xfrm>
            <a:off x="4964563" y="2125299"/>
            <a:ext cx="7341562" cy="3852761"/>
            <a:chOff x="3723422" y="1593974"/>
            <a:chExt cx="5506172" cy="2889571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876DFA8D-DE96-FD48-BC32-BCC5E4074EE0}"/>
                </a:ext>
              </a:extLst>
            </p:cNvPr>
            <p:cNvSpPr txBox="1"/>
            <p:nvPr/>
          </p:nvSpPr>
          <p:spPr>
            <a:xfrm>
              <a:off x="3723422" y="1593974"/>
              <a:ext cx="5506172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/>
                <a:t>            2.verdenskrig</a:t>
              </a:r>
            </a:p>
            <a:p>
              <a:r>
                <a:rPr lang="nb-NO" sz="1600" dirty="0"/>
                <a:t>Paritet                       Korea 	        Midtøsten/OPEC         EØS/Utvidet EU/Euro/Kina</a:t>
              </a:r>
            </a:p>
            <a:p>
              <a:r>
                <a:rPr lang="nb-NO" sz="1600" dirty="0"/>
                <a:t>	</a:t>
              </a:r>
            </a:p>
          </p:txBody>
        </p: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1AC3D558-1C9B-DE46-B888-8B33ADFFCD05}"/>
                </a:ext>
              </a:extLst>
            </p:cNvPr>
            <p:cNvSpPr txBox="1"/>
            <p:nvPr/>
          </p:nvSpPr>
          <p:spPr>
            <a:xfrm>
              <a:off x="7565907" y="4260454"/>
              <a:ext cx="991185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33" dirty="0"/>
                <a:t>Kilde: SSB, </a:t>
              </a:r>
              <a:r>
                <a:rPr lang="nb-NO" sz="1333" dirty="0" err="1"/>
                <a:t>Civita</a:t>
              </a:r>
              <a:endParaRPr lang="nb-NO" sz="1333" dirty="0"/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DA49EAF-B8AB-1A40-83B0-0132DD4A5C24}"/>
              </a:ext>
            </a:extLst>
          </p:cNvPr>
          <p:cNvGrpSpPr/>
          <p:nvPr/>
        </p:nvGrpSpPr>
        <p:grpSpPr>
          <a:xfrm>
            <a:off x="3981692" y="1400045"/>
            <a:ext cx="8058349" cy="4679832"/>
            <a:chOff x="2054085" y="886317"/>
            <a:chExt cx="5650247" cy="3509874"/>
          </a:xfrm>
        </p:grpSpPr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D49907A0-F2AE-294A-9E19-D41C616D8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4085" y="886317"/>
              <a:ext cx="5650247" cy="3509874"/>
            </a:xfrm>
            <a:prstGeom prst="rect">
              <a:avLst/>
            </a:prstGeom>
          </p:spPr>
        </p:pic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D6046CE2-A9D0-AE4B-BE11-0B68A064385B}"/>
                </a:ext>
              </a:extLst>
            </p:cNvPr>
            <p:cNvSpPr txBox="1"/>
            <p:nvPr/>
          </p:nvSpPr>
          <p:spPr>
            <a:xfrm>
              <a:off x="5456256" y="3844736"/>
              <a:ext cx="1539258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Kilde: Norges Bank, Håkon Vagle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5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AE3668-EC32-702E-20E4-5E32D8D5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Konsekvenser for renter, inflasjon og lønninger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1D8CF1-35AA-C12B-D9B8-E598D6BED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98" y="1384014"/>
            <a:ext cx="10972800" cy="3917031"/>
          </a:xfrm>
        </p:spPr>
        <p:txBody>
          <a:bodyPr/>
          <a:lstStyle/>
          <a:p>
            <a:r>
              <a:rPr lang="nb-NO" sz="2800" dirty="0"/>
              <a:t>Kamp om arbeidskraft tilsier mer inflasjonspress</a:t>
            </a:r>
          </a:p>
          <a:p>
            <a:pPr lvl="1"/>
            <a:r>
              <a:rPr lang="nb-NO" sz="2400" dirty="0"/>
              <a:t>Gjelder de fleste europeiske land</a:t>
            </a:r>
          </a:p>
          <a:p>
            <a:r>
              <a:rPr lang="nb-NO" sz="2800" dirty="0"/>
              <a:t>Svekket produktivitetsvekst, tilsier mer inflasjon</a:t>
            </a:r>
          </a:p>
          <a:p>
            <a:pPr lvl="1"/>
            <a:r>
              <a:rPr lang="nb-NO" sz="2400" dirty="0"/>
              <a:t>Effekt av KI?</a:t>
            </a:r>
          </a:p>
          <a:p>
            <a:r>
              <a:rPr lang="nb-NO" sz="2800" dirty="0"/>
              <a:t>Mer global uro er normalt inflasjonsskapende</a:t>
            </a:r>
          </a:p>
          <a:p>
            <a:r>
              <a:rPr lang="nb-NO" sz="2800" dirty="0"/>
              <a:t>De-globalisering, økte kostnader</a:t>
            </a:r>
          </a:p>
          <a:p>
            <a:r>
              <a:rPr lang="nb-NO" sz="2800" dirty="0"/>
              <a:t>Politisk fragmentering kan redusere styringsevnen</a:t>
            </a:r>
          </a:p>
          <a:p>
            <a:r>
              <a:rPr lang="nb-NO" sz="2800" dirty="0"/>
              <a:t>Indias fremvekst, nytt lavkostland?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159499F-B2AF-0034-3A1E-4E744A62348D}"/>
              </a:ext>
            </a:extLst>
          </p:cNvPr>
          <p:cNvSpPr txBox="1"/>
          <p:nvPr/>
        </p:nvSpPr>
        <p:spPr>
          <a:xfrm>
            <a:off x="1199456" y="5655794"/>
            <a:ext cx="7628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i="1" dirty="0">
                <a:solidFill>
                  <a:schemeClr val="bg1"/>
                </a:solidFill>
              </a:rPr>
              <a:t>Konklusjon:	Høyere og mer variabel inflasjon og renter. </a:t>
            </a:r>
          </a:p>
          <a:p>
            <a:r>
              <a:rPr lang="nb-NO" sz="2400" b="1" i="1" dirty="0">
                <a:solidFill>
                  <a:schemeClr val="bg1"/>
                </a:solidFill>
              </a:rPr>
              <a:t>		Vi skal ikke tilbake til 0-rente igjen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4C94415-AC2E-4888-BDE7-FE1A47BC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E39F-2076-4145-91A9-42EC0EC6D3C0}" type="slidenum">
              <a:rPr lang="nb-NO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8B8EF2-0729-77E0-5257-D71D3553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764704"/>
            <a:ext cx="3902224" cy="1143000"/>
          </a:xfrm>
        </p:spPr>
        <p:txBody>
          <a:bodyPr/>
          <a:lstStyle/>
          <a:p>
            <a:pPr algn="l"/>
            <a:r>
              <a:rPr lang="nb-NO" dirty="0"/>
              <a:t>Norges Banks dash-bord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97AB0C-C41C-175D-419D-82D0FD3C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E39F-2076-4145-91A9-42EC0EC6D3C0}" type="slidenum">
              <a:rPr lang="nb-NO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nb-NO">
              <a:solidFill>
                <a:schemeClr val="bg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D8E4233-734F-3F36-45B7-A9E436D90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19" y="3514403"/>
            <a:ext cx="6708544" cy="284194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CE08CCD-DAF7-5DAB-03EC-AAB5AB23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18" y="625160"/>
            <a:ext cx="6729945" cy="29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77457B-E0BE-2486-3EC2-19359E65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08" y="260648"/>
            <a:ext cx="10972800" cy="1143000"/>
          </a:xfrm>
        </p:spPr>
        <p:txBody>
          <a:bodyPr/>
          <a:lstStyle/>
          <a:p>
            <a:pPr algn="l"/>
            <a:r>
              <a:rPr lang="nb-NO" dirty="0"/>
              <a:t>Hva skjedde?</a:t>
            </a:r>
            <a:br>
              <a:rPr lang="nb-NO" dirty="0"/>
            </a:br>
            <a:r>
              <a:rPr lang="nb-NO" sz="3600" dirty="0"/>
              <a:t>Et sammenfall av flere omstendigheter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F31AB9-D2CB-4D6D-439B-8279E1EF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7340"/>
            <a:ext cx="10972800" cy="5127439"/>
          </a:xfrm>
        </p:spPr>
        <p:txBody>
          <a:bodyPr/>
          <a:lstStyle/>
          <a:p>
            <a:r>
              <a:rPr lang="nb-NO" sz="2400" dirty="0"/>
              <a:t>Nedstengningen, svært ekspansive budsjetter, ekspansiv pengepolitikk, men lite å bruke penger på. Sparingen gikk kraftig opp</a:t>
            </a:r>
          </a:p>
          <a:p>
            <a:r>
              <a:rPr lang="nb-NO" sz="2400" dirty="0"/>
              <a:t>Kraftig </a:t>
            </a:r>
            <a:r>
              <a:rPr lang="nb-NO" sz="2400" dirty="0" err="1"/>
              <a:t>gjeninnhenting</a:t>
            </a:r>
            <a:r>
              <a:rPr lang="nb-NO" sz="2400" dirty="0"/>
              <a:t> etter pandemien, mye sparepenger som kunne brukes</a:t>
            </a:r>
          </a:p>
          <a:p>
            <a:pPr lvl="1"/>
            <a:r>
              <a:rPr lang="nb-NO" sz="2000" dirty="0"/>
              <a:t>Kjøpe det som ble utsatt under pandemien, pluss normale kjøp</a:t>
            </a:r>
          </a:p>
          <a:p>
            <a:pPr lvl="1"/>
            <a:r>
              <a:rPr lang="nb-NO" sz="2000" dirty="0"/>
              <a:t>Flaskehalser i produksjonen og transportleddene. Priser opp</a:t>
            </a:r>
          </a:p>
          <a:p>
            <a:r>
              <a:rPr lang="nb-NO" sz="2400" dirty="0"/>
              <a:t>Omleggingen av energipolitikken i Tyskland</a:t>
            </a:r>
          </a:p>
          <a:p>
            <a:pPr lvl="1"/>
            <a:r>
              <a:rPr lang="nb-NO" sz="2000" dirty="0"/>
              <a:t>Avvikle atomkraft og fossile kilder før annet var på plass</a:t>
            </a:r>
          </a:p>
          <a:p>
            <a:r>
              <a:rPr lang="nb-NO" sz="2400" dirty="0"/>
              <a:t>Russlands invasjon av Ukraina</a:t>
            </a:r>
          </a:p>
          <a:p>
            <a:pPr lvl="1"/>
            <a:r>
              <a:rPr lang="nb-NO" sz="2000" dirty="0"/>
              <a:t>Sanksjoner, stans i gasskjøp fra Russland, brudd i leveransekjeder,  matvareleveranser fra Ukraina og Russland, tørke i Europa</a:t>
            </a:r>
          </a:p>
          <a:p>
            <a:r>
              <a:rPr lang="nb-NO" sz="2400" i="1" dirty="0"/>
              <a:t>I sum: Kostnadsøkninger </a:t>
            </a:r>
            <a:r>
              <a:rPr lang="nb-NO" sz="2400" i="1" dirty="0" err="1"/>
              <a:t>p.g.a</a:t>
            </a:r>
            <a:r>
              <a:rPr lang="nb-NO" sz="2400" i="1" dirty="0"/>
              <a:t> redusert tilbud og for høy etterspørsel (flaskehalser). Høy etterspørsel økte faren for lønns-pris-spiraler</a:t>
            </a:r>
            <a:r>
              <a:rPr lang="nb-NO" sz="2400" dirty="0"/>
              <a:t>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E205DC-BCDB-B209-C6E2-61FFAF88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E39F-2076-4145-91A9-42EC0EC6D3C0}" type="slidenum">
              <a:rPr lang="nb-NO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8D3DA9E-BC40-C32E-16DE-C963119A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Kraftige utslag over alt, men styrken varierte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FE17CEC-F964-D513-39C6-A14F7875DD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204864"/>
            <a:ext cx="5198368" cy="399874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59DC8C2-D5C4-9518-8454-4DE8D58C1CB8}"/>
              </a:ext>
            </a:extLst>
          </p:cNvPr>
          <p:cNvSpPr txBox="1"/>
          <p:nvPr/>
        </p:nvSpPr>
        <p:spPr>
          <a:xfrm>
            <a:off x="911424" y="1851556"/>
            <a:ext cx="25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BNP-vekst i utvalgte land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CBBBC7B-2FE7-ED84-0F90-FBD3A2F5F311}"/>
              </a:ext>
            </a:extLst>
          </p:cNvPr>
          <p:cNvSpPr txBox="1"/>
          <p:nvPr/>
        </p:nvSpPr>
        <p:spPr>
          <a:xfrm>
            <a:off x="6888088" y="1835532"/>
            <a:ext cx="24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Inflasjon i utvalgte land</a:t>
            </a:r>
          </a:p>
        </p:txBody>
      </p:sp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19FEE828-63F2-629D-5F01-E50CC2424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8307" y="2245105"/>
            <a:ext cx="5674759" cy="3969996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A544E24-B06C-7D9E-09A3-D6E45773F0E2}"/>
              </a:ext>
            </a:extLst>
          </p:cNvPr>
          <p:cNvSpPr txBox="1"/>
          <p:nvPr/>
        </p:nvSpPr>
        <p:spPr>
          <a:xfrm>
            <a:off x="10366779" y="5890578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</a:rPr>
              <a:t>Kilde: SSB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5C1275D-E04F-C570-63D0-C9496036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1EF-0182-9B44-9DE4-CA4B092EE1CF}" type="slidenum">
              <a:rPr lang="nb-NO" smtClean="0">
                <a:solidFill>
                  <a:schemeClr val="bg1"/>
                </a:solidFill>
              </a:rPr>
              <a:t>4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6DCAED-6758-C24C-F2E9-512B1737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Eiendomsmarkedet: Motstridende krefter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35365F1-32E4-4332-71C8-BAB9593B1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628800"/>
            <a:ext cx="5126360" cy="4188672"/>
          </a:xfrm>
        </p:spPr>
        <p:txBody>
          <a:bodyPr/>
          <a:lstStyle/>
          <a:p>
            <a:r>
              <a:rPr lang="nb-NO" sz="2400" dirty="0">
                <a:solidFill>
                  <a:schemeClr val="bg1"/>
                </a:solidFill>
              </a:rPr>
              <a:t>Renten er nær toppen, men effekten enda ikke uttømt</a:t>
            </a:r>
          </a:p>
          <a:p>
            <a:r>
              <a:rPr lang="nb-NO" sz="2400" dirty="0">
                <a:solidFill>
                  <a:schemeClr val="bg1"/>
                </a:solidFill>
              </a:rPr>
              <a:t>Fall i privat forbruk i år, nullvekst i 2024</a:t>
            </a:r>
          </a:p>
          <a:p>
            <a:r>
              <a:rPr lang="nb-NO" sz="2400" dirty="0">
                <a:solidFill>
                  <a:schemeClr val="bg1"/>
                </a:solidFill>
              </a:rPr>
              <a:t>Fortsatt sysselsettingsvekst, men svak</a:t>
            </a:r>
          </a:p>
          <a:p>
            <a:r>
              <a:rPr lang="nb-NO" sz="2400" dirty="0">
                <a:solidFill>
                  <a:schemeClr val="bg1"/>
                </a:solidFill>
              </a:rPr>
              <a:t>Lav arbeidsledighet</a:t>
            </a:r>
          </a:p>
          <a:p>
            <a:r>
              <a:rPr lang="nb-NO" sz="2400" dirty="0">
                <a:solidFill>
                  <a:schemeClr val="bg1"/>
                </a:solidFill>
              </a:rPr>
              <a:t>Negativ reallønnsvekst i år, trolig positiv fra 2024</a:t>
            </a:r>
          </a:p>
          <a:p>
            <a:r>
              <a:rPr lang="nb-NO" sz="2400" dirty="0">
                <a:solidFill>
                  <a:schemeClr val="bg1"/>
                </a:solidFill>
              </a:rPr>
              <a:t>Rekordhøyt antall flyktninger som skal bosettes og betjene</a:t>
            </a:r>
          </a:p>
          <a:p>
            <a:pPr lvl="1"/>
            <a:r>
              <a:rPr lang="nb-NO" sz="2000" dirty="0">
                <a:solidFill>
                  <a:schemeClr val="bg1"/>
                </a:solidFill>
              </a:rPr>
              <a:t>Vel 60 tusen til nå, kan øke til 100-tusen i løpet av 2024</a:t>
            </a:r>
          </a:p>
          <a:p>
            <a:pPr marL="0" indent="0">
              <a:buNone/>
            </a:pPr>
            <a:endParaRPr lang="nb-NO" sz="2400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D8EDFC-DF50-97BB-899C-81F4E167A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256" y="2348880"/>
            <a:ext cx="5780853" cy="3096344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586490E-9D7D-9CC9-1DFE-AD3E0E34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1EF-0182-9B44-9DE4-CA4B092EE1CF}" type="slidenum">
              <a:rPr lang="nb-NO" smtClean="0">
                <a:solidFill>
                  <a:schemeClr val="bg1"/>
                </a:solidFill>
              </a:rPr>
              <a:t>5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6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F382D5-EF6F-2B6F-3FF5-ACBB4962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Fortsatt stramt arbeidsmarked i Norge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6C2DB85-001E-39A1-7B1B-324A04075A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7408" y="2420888"/>
            <a:ext cx="4982435" cy="339407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A33D298-C046-5BBF-70F0-4D2531B87339}"/>
              </a:ext>
            </a:extLst>
          </p:cNvPr>
          <p:cNvSpPr txBox="1"/>
          <p:nvPr/>
        </p:nvSpPr>
        <p:spPr>
          <a:xfrm>
            <a:off x="767408" y="1835532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Ledige stillinger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8D903D-3632-B1A9-B5E7-DF9D3277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159" y="2386608"/>
            <a:ext cx="5303850" cy="3168352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6FFAF2-9460-2DD4-7B39-3540016C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1EF-0182-9B44-9DE4-CA4B092EE1CF}" type="slidenum">
              <a:rPr lang="nb-NO" smtClean="0">
                <a:solidFill>
                  <a:schemeClr val="bg1"/>
                </a:solidFill>
              </a:rPr>
              <a:t>6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3C35E-1584-4E14-AFA3-59841E0E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Fremover:</a:t>
            </a:r>
            <a:br>
              <a:rPr lang="nb-NO" dirty="0"/>
            </a:br>
            <a:r>
              <a:rPr lang="nb-NO" sz="4000" dirty="0"/>
              <a:t>Veksten faller mot null, men fortsatt lav ledighet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0E0816D-A66C-7C5F-3104-F2DBA3C58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77" y="2381906"/>
            <a:ext cx="5421398" cy="327934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DE25A4D-B49D-DA15-C980-A66E65CF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215089"/>
            <a:ext cx="5616624" cy="3456604"/>
          </a:xfrm>
          <a:prstGeom prst="rect">
            <a:avLst/>
          </a:prstGeom>
        </p:spPr>
      </p:pic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9B193CB-18E4-DB27-E767-1762C561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1EF-0182-9B44-9DE4-CA4B092EE1CF}" type="slidenum">
              <a:rPr lang="nb-NO" smtClean="0">
                <a:solidFill>
                  <a:schemeClr val="bg1"/>
                </a:solidFill>
              </a:rPr>
              <a:t>7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1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EB450CA-386E-7026-A890-A5A631D0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 algn="l"/>
            <a:r>
              <a:rPr lang="nb-NO" dirty="0"/>
              <a:t>Prisimpulsene utenfra avtar kraftig....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C82F419A-19EE-42C1-86E4-99205A81F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41772"/>
            <a:ext cx="5764576" cy="2836056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778ADFA-3A3F-8D17-FFDB-77132C269147}"/>
              </a:ext>
            </a:extLst>
          </p:cNvPr>
          <p:cNvSpPr txBox="1"/>
          <p:nvPr/>
        </p:nvSpPr>
        <p:spPr>
          <a:xfrm>
            <a:off x="2567608" y="1441772"/>
            <a:ext cx="241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Prisene på innsatsvarer 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3C498760-6DF7-E63E-C846-FC5275D48F76}"/>
              </a:ext>
            </a:extLst>
          </p:cNvPr>
          <p:cNvGrpSpPr/>
          <p:nvPr/>
        </p:nvGrpSpPr>
        <p:grpSpPr>
          <a:xfrm>
            <a:off x="6096000" y="3347700"/>
            <a:ext cx="5256584" cy="3050341"/>
            <a:chOff x="6096000" y="3347700"/>
            <a:chExt cx="5256584" cy="3050341"/>
          </a:xfrm>
        </p:grpSpPr>
        <p:pic>
          <p:nvPicPr>
            <p:cNvPr id="19" name="Bilde 18">
              <a:extLst>
                <a:ext uri="{FF2B5EF4-FFF2-40B4-BE49-F238E27FC236}">
                  <a16:creationId xmlns:a16="http://schemas.microsoft.com/office/drawing/2014/main" id="{96F0027E-48A2-5C32-D5D8-A4D74B708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717032"/>
              <a:ext cx="5256584" cy="2681009"/>
            </a:xfrm>
            <a:prstGeom prst="rect">
              <a:avLst/>
            </a:prstGeom>
          </p:spPr>
        </p:pic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EAADE384-D30E-06F8-EE71-925B1F81325E}"/>
                </a:ext>
              </a:extLst>
            </p:cNvPr>
            <p:cNvSpPr txBox="1"/>
            <p:nvPr/>
          </p:nvSpPr>
          <p:spPr>
            <a:xfrm>
              <a:off x="6816080" y="3347700"/>
              <a:ext cx="3916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chemeClr val="bg1"/>
                  </a:solidFill>
                </a:rPr>
                <a:t>Prisveksten på importerte forbruksvarer</a:t>
              </a:r>
            </a:p>
          </p:txBody>
        </p:sp>
      </p:grpSp>
      <p:sp>
        <p:nvSpPr>
          <p:cNvPr id="23" name="Plassholder for lysbildenummer 22">
            <a:extLst>
              <a:ext uri="{FF2B5EF4-FFF2-40B4-BE49-F238E27FC236}">
                <a16:creationId xmlns:a16="http://schemas.microsoft.com/office/drawing/2014/main" id="{3688E54B-723E-8372-CA83-0295564F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E39F-2076-4145-91A9-42EC0EC6D3C0}" type="slidenum">
              <a:rPr lang="nb-NO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F915CC7-4B12-0E07-0249-7BB8DEA4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txBody>
          <a:bodyPr/>
          <a:lstStyle/>
          <a:p>
            <a:pPr algn="l"/>
            <a:r>
              <a:rPr lang="nb-NO" sz="4000" dirty="0"/>
              <a:t>...mens innenlandske forhold holder inflasjonen oppe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7586A8F-293B-202D-651F-BC7DB2A33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352" y="2204865"/>
            <a:ext cx="3240360" cy="2736304"/>
          </a:xfrm>
        </p:spPr>
        <p:txBody>
          <a:bodyPr/>
          <a:lstStyle/>
          <a:p>
            <a:r>
              <a:rPr lang="nb-NO" sz="2400" dirty="0">
                <a:solidFill>
                  <a:schemeClr val="bg1"/>
                </a:solidFill>
              </a:rPr>
              <a:t>Økende lønnsvekst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5-6 prosent i år, trolig nær det samme i 2024</a:t>
            </a:r>
          </a:p>
          <a:p>
            <a:r>
              <a:rPr lang="nb-NO" sz="2400" dirty="0">
                <a:solidFill>
                  <a:schemeClr val="bg1"/>
                </a:solidFill>
              </a:rPr>
              <a:t>Produktivitets-veksten er null/negativ</a:t>
            </a:r>
          </a:p>
          <a:p>
            <a:r>
              <a:rPr lang="nb-NO" sz="2400" dirty="0">
                <a:solidFill>
                  <a:schemeClr val="bg1"/>
                </a:solidFill>
              </a:rPr>
              <a:t>Lønnsveksten blir nøkkelen fremover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45AC81-4D77-B6C1-A871-D376A8D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A1EF-0182-9B44-9DE4-CA4B092EE1CF}" type="slidenum">
              <a:rPr lang="nb-NO" smtClean="0">
                <a:solidFill>
                  <a:schemeClr val="bg1"/>
                </a:solidFill>
              </a:rPr>
              <a:t>9</a:t>
            </a:fld>
            <a:endParaRPr lang="nb-NO">
              <a:solidFill>
                <a:schemeClr val="bg1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A8B03E0-338E-F282-F9FC-46CF1493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138080"/>
            <a:ext cx="73224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16414"/>
      </p:ext>
    </p:extLst>
  </p:cSld>
  <p:clrMapOvr>
    <a:masterClrMapping/>
  </p:clrMapOvr>
</p:sld>
</file>

<file path=ppt/theme/theme1.xml><?xml version="1.0" encoding="utf-8"?>
<a:theme xmlns:a="http://schemas.openxmlformats.org/drawingml/2006/main" name="Civita_mal">
  <a:themeElements>
    <a:clrScheme name="Egendefinert 4">
      <a:dk1>
        <a:srgbClr val="4D4D4D"/>
      </a:dk1>
      <a:lt1>
        <a:srgbClr val="FFFFFF"/>
      </a:lt1>
      <a:dk2>
        <a:srgbClr val="FFFFFF"/>
      </a:dk2>
      <a:lt2>
        <a:srgbClr val="3F3F3F"/>
      </a:lt2>
      <a:accent1>
        <a:srgbClr val="EC700A"/>
      </a:accent1>
      <a:accent2>
        <a:srgbClr val="EC700A"/>
      </a:accent2>
      <a:accent3>
        <a:srgbClr val="EC700A"/>
      </a:accent3>
      <a:accent4>
        <a:srgbClr val="EC700A"/>
      </a:accent4>
      <a:accent5>
        <a:srgbClr val="EC700A"/>
      </a:accent5>
      <a:accent6>
        <a:srgbClr val="EC700A"/>
      </a:accent6>
      <a:hlink>
        <a:srgbClr val="17AAB9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vita_mal_16-9_2023" id="{241D7D42-007F-2545-964C-18295B764870}" vid="{4933367C-8575-124F-BFC7-B8B79CD3966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Civita_mal</Template>
  <TotalTime>960</TotalTime>
  <Words>551</Words>
  <Application>Microsoft Macintosh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Civita_mal</vt:lpstr>
      <vt:lpstr>Mer ustabile renter fremover </vt:lpstr>
      <vt:lpstr>Norges Banks dash-bord</vt:lpstr>
      <vt:lpstr>Hva skjedde? Et sammenfall av flere omstendigheter</vt:lpstr>
      <vt:lpstr>Kraftige utslag over alt, men styrken varierte</vt:lpstr>
      <vt:lpstr>Eiendomsmarkedet: Motstridende krefter</vt:lpstr>
      <vt:lpstr>Fortsatt stramt arbeidsmarked i Norge</vt:lpstr>
      <vt:lpstr>Fremover: Veksten faller mot null, men fortsatt lav ledighet</vt:lpstr>
      <vt:lpstr>Prisimpulsene utenfra avtar kraftig....</vt:lpstr>
      <vt:lpstr>...mens innenlandske forhold holder inflasjonen oppe</vt:lpstr>
      <vt:lpstr>Hva med kronekursen??</vt:lpstr>
      <vt:lpstr>Prisnivå og valutakurs - eksempel</vt:lpstr>
      <vt:lpstr>Underliggende knapphet på arbeidskraft Nok penger, mangel på arbeidskraft=lønnspress</vt:lpstr>
      <vt:lpstr>Kriger og konflikter gir normalt høy og variabel inflasjon</vt:lpstr>
      <vt:lpstr>Konsekvenser for renter, inflasjon og lønninger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mer uforutsigbar verden</dc:title>
  <dc:creator>Steinar Juel</dc:creator>
  <cp:lastModifiedBy>Steinar Juel</cp:lastModifiedBy>
  <cp:revision>10</cp:revision>
  <dcterms:created xsi:type="dcterms:W3CDTF">2023-11-09T13:09:07Z</dcterms:created>
  <dcterms:modified xsi:type="dcterms:W3CDTF">2023-11-27T12:20:15Z</dcterms:modified>
</cp:coreProperties>
</file>